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T Sans Narrow"/>
      <p:regular r:id="rId30"/>
      <p:bold r:id="rId31"/>
    </p:embeddedFont>
    <p:embeddedFont>
      <p:font typeface="Arial Black"/>
      <p:regular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Narrow-bold.fntdata"/><Relationship Id="rId30" Type="http://schemas.openxmlformats.org/officeDocument/2006/relationships/font" Target="fonts/PTSansNarrow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regular.fntdata"/><Relationship Id="rId10" Type="http://schemas.openxmlformats.org/officeDocument/2006/relationships/slide" Target="slides/slide4.xml"/><Relationship Id="rId32" Type="http://schemas.openxmlformats.org/officeDocument/2006/relationships/font" Target="fonts/ArialBlack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italic.fntdata"/><Relationship Id="rId12" Type="http://schemas.openxmlformats.org/officeDocument/2006/relationships/slide" Target="slides/slide6.xml"/><Relationship Id="rId34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b2de31e8c_3_45:notes"/>
          <p:cNvSpPr/>
          <p:nvPr>
            <p:ph idx="2" type="sldImg"/>
          </p:nvPr>
        </p:nvSpPr>
        <p:spPr>
          <a:xfrm>
            <a:off x="327025" y="687321"/>
            <a:ext cx="6203950" cy="34272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" name="Google Shape;88;g31b2de31e8c_3_45:notes"/>
          <p:cNvSpPr txBox="1"/>
          <p:nvPr>
            <p:ph idx="1" type="body"/>
          </p:nvPr>
        </p:nvSpPr>
        <p:spPr>
          <a:xfrm>
            <a:off x="685800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1b2de31e8c_3_45:notes"/>
          <p:cNvSpPr txBox="1"/>
          <p:nvPr>
            <p:ph idx="12" type="sldNum"/>
          </p:nvPr>
        </p:nvSpPr>
        <p:spPr>
          <a:xfrm>
            <a:off x="3884613" y="868522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b2de31e8c_0_99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1b2de31e8c_0_99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ed8b96678_0_12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1ed8b96678_0_12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b2de31e8c_1_53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1b2de31e8c_1_53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b2de31e8c_1_58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1b2de31e8c_1_58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b2de31e8c_0_104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1b2de31e8c_0_104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ed8b96678_0_20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1ed8b96678_0_20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bafd1372b_0_33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1bafd1372b_0_33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bed2b0b7e_0_9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1bed2b0b7e_0_9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b2de31e8c_1_63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1b2de31e8c_1_63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bd8c78c83_0_14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1bd8c78c83_0_14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b2de31e8c_3_128:notes"/>
          <p:cNvSpPr txBox="1"/>
          <p:nvPr>
            <p:ph idx="1" type="body"/>
          </p:nvPr>
        </p:nvSpPr>
        <p:spPr>
          <a:xfrm>
            <a:off x="685800" y="4343406"/>
            <a:ext cx="5486400" cy="41148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1b2de31e8c_3_128:notes"/>
          <p:cNvSpPr/>
          <p:nvPr>
            <p:ph idx="2" type="sldImg"/>
          </p:nvPr>
        </p:nvSpPr>
        <p:spPr>
          <a:xfrm>
            <a:off x="327025" y="687321"/>
            <a:ext cx="6203950" cy="34272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bd8c78c83_1_2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1bd8c78c83_1_2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b2de31e8c_0_110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1b2de31e8c_0_110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b2de31e8c_0_116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1b2de31e8c_0_116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b2de31e8c_3_35:notes"/>
          <p:cNvSpPr/>
          <p:nvPr>
            <p:ph idx="2" type="sldImg"/>
          </p:nvPr>
        </p:nvSpPr>
        <p:spPr>
          <a:xfrm>
            <a:off x="327025" y="687321"/>
            <a:ext cx="6203950" cy="34272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0" name="Google Shape;250;g31b2de31e8c_3_35:notes"/>
          <p:cNvSpPr txBox="1"/>
          <p:nvPr>
            <p:ph idx="1" type="body"/>
          </p:nvPr>
        </p:nvSpPr>
        <p:spPr>
          <a:xfrm>
            <a:off x="685800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1b2de31e8c_3_35:notes"/>
          <p:cNvSpPr txBox="1"/>
          <p:nvPr>
            <p:ph idx="12" type="sldNum"/>
          </p:nvPr>
        </p:nvSpPr>
        <p:spPr>
          <a:xfrm>
            <a:off x="3884613" y="868522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b2de31e8c_0_89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1b2de31e8c_0_89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b2de31e8c_1_39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1b2de31e8c_1_39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b2de31e8c_0_94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1b2de31e8c_0_94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b2de31e8c_1_48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1b2de31e8c_1_48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b2de31e8c_1_68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1b2de31e8c_1_68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b2de31e8c_1_73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1b2de31e8c_1_73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b2de31e8c_1_78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1b2de31e8c_1_78:notes"/>
          <p:cNvSpPr/>
          <p:nvPr>
            <p:ph idx="2" type="sldImg"/>
          </p:nvPr>
        </p:nvSpPr>
        <p:spPr>
          <a:xfrm>
            <a:off x="327025" y="687321"/>
            <a:ext cx="62040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sz="40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57200" y="1771650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20688" y="64151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575050" y="920884"/>
            <a:ext cx="5111750" cy="4051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20688" y="1601629"/>
            <a:ext cx="3008313" cy="31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1792288" y="3829050"/>
            <a:ext cx="5486400" cy="4257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/>
          <p:nvPr>
            <p:ph idx="2" type="pic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1792288" y="4254817"/>
            <a:ext cx="5486400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57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20"/>
          <p:cNvCxnSpPr/>
          <p:nvPr/>
        </p:nvCxnSpPr>
        <p:spPr>
          <a:xfrm>
            <a:off x="628650" y="3105150"/>
            <a:ext cx="561975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20"/>
          <p:cNvSpPr txBox="1"/>
          <p:nvPr/>
        </p:nvSpPr>
        <p:spPr>
          <a:xfrm>
            <a:off x="548640" y="4114800"/>
            <a:ext cx="78867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Krish Devnani &amp; Rachel Foong</a:t>
            </a:r>
            <a:endParaRPr sz="105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sz="105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lang="en" sz="1050">
                <a:solidFill>
                  <a:schemeClr val="lt1"/>
                </a:solidFill>
              </a:rPr>
              <a:t>Students</a:t>
            </a: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The University of Texas at Austin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0"/>
          <p:cNvSpPr txBox="1"/>
          <p:nvPr/>
        </p:nvSpPr>
        <p:spPr>
          <a:xfrm>
            <a:off x="502924" y="1200150"/>
            <a:ext cx="5838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t/>
            </a:r>
            <a:endParaRPr/>
          </a:p>
        </p:txBody>
      </p:sp>
      <p:pic>
        <p:nvPicPr>
          <p:cNvPr id="94" name="Google Shape;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6874" y="-127151"/>
            <a:ext cx="1614125" cy="7861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61970" y="71225"/>
            <a:ext cx="39102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December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4, 20</a:t>
            </a:r>
            <a:r>
              <a:rPr lang="en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50" y="1461525"/>
            <a:ext cx="5699749" cy="15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550" y="711949"/>
            <a:ext cx="2026450" cy="381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088" y="2321125"/>
            <a:ext cx="3702224" cy="22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290950" y="1396000"/>
            <a:ext cx="82296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Display all Student IDs who have given an exam for course_id = 11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○"/>
            </a:pPr>
            <a:r>
              <a:rPr lang="en" sz="16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en" sz="16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student_id​(σcourse_id=11​(exams))</a:t>
            </a:r>
            <a:endParaRPr sz="16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9"/>
          <p:cNvSpPr txBox="1"/>
          <p:nvPr>
            <p:ph type="title"/>
          </p:nvPr>
        </p:nvSpPr>
        <p:spPr>
          <a:xfrm>
            <a:off x="234400" y="4772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0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Simple Queries 1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234400" y="4772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0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Simple Queries 2</a:t>
            </a:r>
            <a:endParaRPr sz="4000"/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b="8491" l="0" r="0" t="0"/>
          <a:stretch/>
        </p:blipFill>
        <p:spPr>
          <a:xfrm>
            <a:off x="2368450" y="2220775"/>
            <a:ext cx="4074600" cy="26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290950" y="1396000"/>
            <a:ext cx="82296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Identify</a:t>
            </a: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 students who require urgent feedback, along with the deadline for responding to them.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feedback_date,student_id​(σurgency_level=′High′​(feedback))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212750" y="4450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0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Complex Queries 1</a:t>
            </a:r>
            <a:endParaRPr sz="4000"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290950" y="1243600"/>
            <a:ext cx="8229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Display course id and and course name in the attendance records 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950" y="1647725"/>
            <a:ext cx="59436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212750" y="4450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0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Complex Queries 2</a:t>
            </a:r>
            <a:endParaRPr sz="4000"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290950" y="1243600"/>
            <a:ext cx="8229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Identify the top 5 students (A), and display their first and last names, majors, and year classifications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49" y="2077150"/>
            <a:ext cx="7137649" cy="24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159950" y="777475"/>
            <a:ext cx="8526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25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Aggregate Functions &amp; Subqueries</a:t>
            </a:r>
            <a:endParaRPr b="1" sz="2500">
              <a:solidFill>
                <a:srgbClr val="BF57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61" y="2617275"/>
            <a:ext cx="8730424" cy="14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276400" y="1599575"/>
            <a:ext cx="8229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The purpose of this is to identify all of the assignments a student has taken if they have just done an exam for course_id = 11. This is used for pattern recognition in other tables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89400" y="5547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30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Aggregate</a:t>
            </a:r>
            <a:r>
              <a:rPr b="1" lang="en" sz="30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 Functions</a:t>
            </a:r>
            <a:endParaRPr sz="3000"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290950" y="1243600"/>
            <a:ext cx="8229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Identify instructors with at least 10 years of teaching experience and an average module duration exceeding 7 hours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 rotWithShape="1">
          <a:blip r:embed="rId3">
            <a:alphaModFix/>
          </a:blip>
          <a:srcRect b="0" l="0" r="-826" t="0"/>
          <a:stretch/>
        </p:blipFill>
        <p:spPr>
          <a:xfrm>
            <a:off x="1195250" y="1973550"/>
            <a:ext cx="7256674" cy="27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89400" y="554700"/>
            <a:ext cx="1065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35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Normalization</a:t>
            </a:r>
            <a:r>
              <a:rPr b="1" lang="en" sz="35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s</a:t>
            </a:r>
            <a:endParaRPr sz="3500"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290950" y="1243600"/>
            <a:ext cx="82296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Student table 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○"/>
            </a:pPr>
            <a:r>
              <a:rPr lang="en" sz="1400" u="sng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Functional Dependencies </a:t>
            </a:r>
            <a:endParaRPr sz="1400" u="sng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Char char="■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date_of_birth -&gt; age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Char char="■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year_joined -&gt; year_classification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1 NF</a:t>
            </a: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 (All attributes related to 1NF)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2 NF </a:t>
            </a: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(No partial dependency)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3 NF</a:t>
            </a: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 (No transitive dependencies)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00" y="1571575"/>
            <a:ext cx="6571924" cy="15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89400" y="554700"/>
            <a:ext cx="1065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35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Normalizations</a:t>
            </a:r>
            <a:endParaRPr sz="3500"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290950" y="1243600"/>
            <a:ext cx="82296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Break into three smaller tables (students, student_age, student_year)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3 NF</a:t>
            </a: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 (no transitive dependencies)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75" y="1819400"/>
            <a:ext cx="5133574" cy="17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25" y="2433900"/>
            <a:ext cx="1380100" cy="25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700" y="2694800"/>
            <a:ext cx="2147525" cy="20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457200" y="4161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35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Stored Procedures</a:t>
            </a:r>
            <a:endParaRPr sz="3500"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5375" y="1173275"/>
            <a:ext cx="8229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This figure executes a stored procedure that retrieves all rows from the course table for a specified section. In this example, the section is ‘A’.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2" y="1668200"/>
            <a:ext cx="8647353" cy="32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457200" y="4161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35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Stored Procedures 2</a:t>
            </a:r>
            <a:endParaRPr sz="3500"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438" y="2152650"/>
            <a:ext cx="6947476" cy="2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5375" y="1173275"/>
            <a:ext cx="82296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Procedure taking new sets of data with the given parameter and insert them into resources table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Initial Resources table output as shown below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457200" y="1771650"/>
            <a:ext cx="82296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10000"/>
          </a:bodyPr>
          <a:lstStyle/>
          <a:p>
            <a:pPr indent="-3653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ct val="100000"/>
              <a:buChar char="•"/>
            </a:pPr>
            <a:r>
              <a:rPr lang="en" sz="5384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5384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3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ct val="100000"/>
              <a:buChar char="•"/>
            </a:pPr>
            <a:r>
              <a:rPr lang="en" sz="5384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ER Diagram</a:t>
            </a:r>
            <a:endParaRPr sz="5384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3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ct val="100000"/>
              <a:buChar char="•"/>
            </a:pPr>
            <a:r>
              <a:rPr lang="en" sz="5384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Queries</a:t>
            </a:r>
            <a:endParaRPr sz="5384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3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ct val="100000"/>
              <a:buChar char="•"/>
            </a:pPr>
            <a:r>
              <a:rPr lang="en" sz="5384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sz="5384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3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ct val="100000"/>
              <a:buFont typeface="Arial"/>
              <a:buChar char="•"/>
            </a:pPr>
            <a:r>
              <a:rPr lang="en" sz="5384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Procedures</a:t>
            </a:r>
            <a:endParaRPr sz="5384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3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ct val="100000"/>
              <a:buChar char="•"/>
            </a:pPr>
            <a:r>
              <a:rPr lang="en" sz="5384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Challenges &amp; Future Approaches</a:t>
            </a:r>
            <a:endParaRPr sz="5384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3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ct val="100000"/>
              <a:buChar char="•"/>
            </a:pPr>
            <a:r>
              <a:rPr lang="en" sz="5384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103" name="Google Shape;103;p21"/>
          <p:cNvSpPr txBox="1"/>
          <p:nvPr/>
        </p:nvSpPr>
        <p:spPr>
          <a:xfrm>
            <a:off x="457200" y="813775"/>
            <a:ext cx="78867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8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9"/>
          <p:cNvPicPr preferRelativeResize="0"/>
          <p:nvPr/>
        </p:nvPicPr>
        <p:blipFill rotWithShape="1">
          <a:blip r:embed="rId3">
            <a:alphaModFix/>
          </a:blip>
          <a:srcRect b="10123" l="0" r="27161" t="35622"/>
          <a:stretch/>
        </p:blipFill>
        <p:spPr>
          <a:xfrm>
            <a:off x="983050" y="1919400"/>
            <a:ext cx="6608325" cy="32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 txBox="1"/>
          <p:nvPr>
            <p:ph type="title"/>
          </p:nvPr>
        </p:nvSpPr>
        <p:spPr>
          <a:xfrm>
            <a:off x="400225" y="1846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30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Stored Procedures 2</a:t>
            </a:r>
            <a:endParaRPr sz="3000"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25175" y="745925"/>
            <a:ext cx="82296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New Updated Resources Table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875" y="997200"/>
            <a:ext cx="59436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8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Challenges &amp; Approach</a:t>
            </a:r>
            <a:endParaRPr/>
          </a:p>
        </p:txBody>
      </p:sp>
      <p:sp>
        <p:nvSpPr>
          <p:cNvPr id="238" name="Google Shape;238;p40"/>
          <p:cNvSpPr txBox="1"/>
          <p:nvPr>
            <p:ph idx="4294967295" type="body"/>
          </p:nvPr>
        </p:nvSpPr>
        <p:spPr>
          <a:xfrm>
            <a:off x="4616051" y="2354925"/>
            <a:ext cx="3106800" cy="263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Designing phase is flexible (drop primary &amp; secondary residence)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Difficulty working synchronously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Ensure data consistency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0"/>
          <p:cNvSpPr txBox="1"/>
          <p:nvPr>
            <p:ph idx="4294967295" type="body"/>
          </p:nvPr>
        </p:nvSpPr>
        <p:spPr>
          <a:xfrm>
            <a:off x="1564563" y="2354850"/>
            <a:ext cx="2963400" cy="263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Identified missing columns from entities when generating tables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Organized the data tables better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Performed Joins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Learned that this can help organize the data 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More efficient and reduce redundancy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0"/>
          <p:cNvSpPr txBox="1"/>
          <p:nvPr>
            <p:ph idx="4294967295" type="body"/>
          </p:nvPr>
        </p:nvSpPr>
        <p:spPr>
          <a:xfrm>
            <a:off x="2328977" y="1923488"/>
            <a:ext cx="1678500" cy="32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Krish’s Learnings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1" name="Google Shape;241;p40"/>
          <p:cNvSpPr txBox="1"/>
          <p:nvPr>
            <p:ph idx="4294967295" type="body"/>
          </p:nvPr>
        </p:nvSpPr>
        <p:spPr>
          <a:xfrm>
            <a:off x="5258502" y="1923513"/>
            <a:ext cx="1678500" cy="32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Rachel</a:t>
            </a:r>
            <a:r>
              <a:rPr b="1" lang="en" sz="14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’s Learnings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8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Conclusion</a:t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457200" y="1771650"/>
            <a:ext cx="8229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2500"/>
              <a:buChar char="●"/>
            </a:pPr>
            <a:r>
              <a:rPr lang="en" sz="25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Recognized the importance of remaining organized</a:t>
            </a:r>
            <a:endParaRPr sz="25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2500"/>
              <a:buFont typeface="Arial"/>
              <a:buChar char="●"/>
            </a:pPr>
            <a:r>
              <a:rPr lang="en" sz="25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Seek feedback from others to uncover room for improvement</a:t>
            </a:r>
            <a:endParaRPr sz="25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2500"/>
              <a:buFont typeface="Arial"/>
              <a:buChar char="●"/>
            </a:pPr>
            <a:r>
              <a:rPr lang="en" sz="25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Revising tables to improve data readability (removing NULLs)</a:t>
            </a:r>
            <a:endParaRPr sz="25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2500"/>
              <a:buFont typeface="Arial"/>
              <a:buChar char="●"/>
            </a:pPr>
            <a:r>
              <a:rPr lang="en" sz="25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Identifying Ternary relationships in a large database system</a:t>
            </a:r>
            <a:endParaRPr sz="25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42"/>
          <p:cNvCxnSpPr/>
          <p:nvPr/>
        </p:nvCxnSpPr>
        <p:spPr>
          <a:xfrm>
            <a:off x="1771650" y="3105150"/>
            <a:ext cx="5619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42"/>
          <p:cNvSpPr txBox="1"/>
          <p:nvPr/>
        </p:nvSpPr>
        <p:spPr>
          <a:xfrm>
            <a:off x="548640" y="457200"/>
            <a:ext cx="7828444" cy="38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December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4, 20</a:t>
            </a:r>
            <a:r>
              <a:rPr lang="en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502920" y="1200150"/>
            <a:ext cx="7886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b="1" lang="en" sz="4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8699" y="320040"/>
            <a:ext cx="187739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8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</a:t>
            </a:r>
            <a:endParaRPr/>
          </a:p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6141775" y="2221825"/>
            <a:ext cx="2963400" cy="263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Create an efficient and interconnected platform for these key stakeholders. 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They serve as the foundation for the Canvas system, creating a user-friendly experience. 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2"/>
          <p:cNvSpPr txBox="1"/>
          <p:nvPr>
            <p:ph idx="2" type="body"/>
          </p:nvPr>
        </p:nvSpPr>
        <p:spPr>
          <a:xfrm>
            <a:off x="3090300" y="2221825"/>
            <a:ext cx="2963400" cy="263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3 Key Entities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Students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Instructors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Teaching Assistants 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Stakeholders are able to engage with one another in an enhanced educational experience.</a:t>
            </a:r>
            <a:endParaRPr sz="3100"/>
          </a:p>
        </p:txBody>
      </p:sp>
      <p:sp>
        <p:nvSpPr>
          <p:cNvPr id="111" name="Google Shape;111;p22"/>
          <p:cNvSpPr txBox="1"/>
          <p:nvPr>
            <p:ph idx="2" type="body"/>
          </p:nvPr>
        </p:nvSpPr>
        <p:spPr>
          <a:xfrm>
            <a:off x="38825" y="2221750"/>
            <a:ext cx="2963400" cy="263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Designed to support universities by shifting information management and academic resources in an online environment </a:t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7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Support all stakeholders engaging with academic content within the institution. </a:t>
            </a: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803225" y="1720775"/>
            <a:ext cx="1434600" cy="32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About Canvas: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3" name="Google Shape;113;p22"/>
          <p:cNvSpPr txBox="1"/>
          <p:nvPr>
            <p:ph idx="2" type="body"/>
          </p:nvPr>
        </p:nvSpPr>
        <p:spPr>
          <a:xfrm>
            <a:off x="3854700" y="1720775"/>
            <a:ext cx="1678500" cy="32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Key Stakeholders: </a:t>
            </a:r>
            <a:endParaRPr b="1" sz="1400">
              <a:solidFill>
                <a:srgbClr val="BF57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7164325" y="1720813"/>
            <a:ext cx="918300" cy="32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Purpose: 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8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1st ER Diagram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457200" y="2464050"/>
            <a:ext cx="4038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None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3 Key Stakeholder Entities: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Students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Instructors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Teaching Assistants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>
            <p:ph idx="2" type="body"/>
          </p:nvPr>
        </p:nvSpPr>
        <p:spPr>
          <a:xfrm>
            <a:off x="4658775" y="2400600"/>
            <a:ext cx="4146600" cy="269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13 Remaining Entities: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Course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Exams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Grades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Assignments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Discussion Groups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Attendance Records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Modules 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Course Announcements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Office Hours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Profile</a:t>
            </a:r>
            <a:endParaRPr sz="1400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Notifications</a:t>
            </a:r>
            <a:endParaRPr/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457200" y="15432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320"/>
              <a:buFont typeface="Arial Black"/>
              <a:buNone/>
            </a:pPr>
            <a:r>
              <a:rPr lang="en" sz="2420" u="sng">
                <a:solidFill>
                  <a:srgbClr val="BF5700"/>
                </a:solidFill>
              </a:rPr>
              <a:t>16 Entities with </a:t>
            </a:r>
            <a:r>
              <a:rPr lang="en" sz="2420" u="sng">
                <a:solidFill>
                  <a:srgbClr val="BF5700"/>
                </a:solidFill>
              </a:rPr>
              <a:t>∼</a:t>
            </a:r>
            <a:r>
              <a:rPr lang="en" sz="2420" u="sng">
                <a:solidFill>
                  <a:srgbClr val="BF5700"/>
                </a:solidFill>
              </a:rPr>
              <a:t>8 Attributes each</a:t>
            </a:r>
            <a:endParaRPr sz="206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0" l="0" r="2439" t="0"/>
          <a:stretch/>
        </p:blipFill>
        <p:spPr>
          <a:xfrm>
            <a:off x="2264242" y="0"/>
            <a:ext cx="46155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000" y="1520550"/>
            <a:ext cx="5366400" cy="16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050" y="3359925"/>
            <a:ext cx="6152300" cy="16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8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ER Diagram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8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ER Diagram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379" y="1634875"/>
            <a:ext cx="6143247" cy="34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8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ER Diagram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7278"/>
            <a:ext cx="8839204" cy="2749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lang="en" sz="48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ER Diagram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75" y="1696078"/>
            <a:ext cx="8379858" cy="320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6-9 White Backgrou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